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71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9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76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44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389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738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1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48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9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702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64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A89D5-0F8D-4DD3-84FF-822806D259BB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FE0FE-9B92-4502-9755-808E654A8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86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/>
          <a:lstStyle/>
          <a:p>
            <a:r>
              <a:rPr lang="ba-RU" dirty="0" smtClean="0"/>
              <a:t>Балаңдың телмәре мәктәпкә әҙерме?</a:t>
            </a:r>
            <a:br>
              <a:rPr lang="ba-RU" dirty="0" smtClean="0"/>
            </a:br>
            <a:r>
              <a:rPr lang="ba-RU" dirty="0" smtClean="0"/>
              <a:t/>
            </a:r>
            <a:br>
              <a:rPr lang="ba-RU" dirty="0" smtClean="0"/>
            </a:br>
            <a:r>
              <a:rPr lang="ba-RU" sz="3000" dirty="0" smtClean="0">
                <a:solidFill>
                  <a:prstClr val="black"/>
                </a:solidFill>
                <a:ea typeface="+mn-ea"/>
                <a:cs typeface="+mn-cs"/>
              </a:rPr>
              <a:t>Логопед   </a:t>
            </a:r>
            <a:r>
              <a:rPr lang="ba-RU" sz="3000" dirty="0">
                <a:solidFill>
                  <a:prstClr val="black"/>
                </a:solidFill>
                <a:ea typeface="+mn-ea"/>
                <a:cs typeface="+mn-cs"/>
              </a:rPr>
              <a:t>кәңәштәре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a-RU" dirty="0" smtClean="0">
                <a:solidFill>
                  <a:schemeClr val="tx1"/>
                </a:solidFill>
              </a:rPr>
              <a:t> 1 класта уңышлы уҡыу өсөн баланың телмәр үҫеше ниндәй булырға тейеш?</a:t>
            </a:r>
          </a:p>
          <a:p>
            <a:r>
              <a:rPr lang="ba-RU" dirty="0" smtClean="0">
                <a:solidFill>
                  <a:schemeClr val="tx1"/>
                </a:solidFill>
              </a:rPr>
              <a:t>                        Әҙерләне Гайсина Р.А.</a:t>
            </a:r>
          </a:p>
          <a:p>
            <a:r>
              <a:rPr lang="ba-RU" dirty="0" smtClean="0">
                <a:solidFill>
                  <a:schemeClr val="tx1"/>
                </a:solidFill>
              </a:rPr>
              <a:t>                              Ниғәмәт урта мәктәбе</a:t>
            </a:r>
          </a:p>
        </p:txBody>
      </p:sp>
    </p:spTree>
    <p:extLst>
      <p:ext uri="{BB962C8B-B14F-4D97-AF65-F5344CB8AC3E}">
        <p14:creationId xmlns:p14="http://schemas.microsoft.com/office/powerpoint/2010/main" val="395327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r>
              <a:rPr lang="ba-RU" sz="3600" dirty="0" smtClean="0"/>
              <a:t>Баланың мәктәпкә әҙерлеге уның уҡырға булған теләгенән (мотивация) тора. </a:t>
            </a:r>
            <a:br>
              <a:rPr lang="ba-RU" sz="3600" dirty="0" smtClean="0"/>
            </a:br>
            <a:r>
              <a:rPr lang="ba-RU" sz="3600" dirty="0" smtClean="0"/>
              <a:t>Бала тиңдәштәре менән аралаша белергә, уҡытыусының талаптарын үтәргә, үҙен контролдә тоторға һәм тәртибе өсөн яуаплы була белергә тейеш.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33119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Уҡыуҙың</a:t>
            </a:r>
            <a:r>
              <a:rPr lang="ru-RU" dirty="0" smtClean="0"/>
              <a:t> </a:t>
            </a:r>
            <a:r>
              <a:rPr lang="ru-RU" dirty="0" err="1" smtClean="0"/>
              <a:t>нигеҙе</a:t>
            </a:r>
            <a:r>
              <a:rPr lang="ru-RU" dirty="0" smtClean="0"/>
              <a:t> </a:t>
            </a:r>
            <a:r>
              <a:rPr lang="ru-RU" dirty="0" err="1" smtClean="0"/>
              <a:t>булып</a:t>
            </a:r>
            <a:r>
              <a:rPr lang="ru-RU" dirty="0" smtClean="0"/>
              <a:t> </a:t>
            </a:r>
            <a:r>
              <a:rPr lang="ru-RU" dirty="0" err="1" smtClean="0"/>
              <a:t>танып</a:t>
            </a:r>
            <a:r>
              <a:rPr lang="ru-RU" dirty="0" smtClean="0"/>
              <a:t> – </a:t>
            </a:r>
            <a:r>
              <a:rPr lang="ru-RU" dirty="0" err="1" smtClean="0"/>
              <a:t>белеү</a:t>
            </a:r>
            <a:r>
              <a:rPr lang="ru-RU" dirty="0"/>
              <a:t> </a:t>
            </a:r>
            <a:r>
              <a:rPr lang="ru-RU" dirty="0" err="1" smtClean="0"/>
              <a:t>процесы</a:t>
            </a:r>
            <a:r>
              <a:rPr lang="ru-RU" dirty="0" smtClean="0"/>
              <a:t> (познавательный процесс) тора. Ә </a:t>
            </a:r>
            <a:r>
              <a:rPr lang="ru-RU" dirty="0" err="1" smtClean="0"/>
              <a:t>танып</a:t>
            </a:r>
            <a:r>
              <a:rPr lang="ru-RU" dirty="0" smtClean="0"/>
              <a:t> – </a:t>
            </a:r>
            <a:r>
              <a:rPr lang="ru-RU" dirty="0" err="1" smtClean="0"/>
              <a:t>белеүҙең</a:t>
            </a:r>
            <a:r>
              <a:rPr lang="ru-RU" dirty="0" smtClean="0"/>
              <a:t>  </a:t>
            </a:r>
            <a:r>
              <a:rPr lang="ru-RU" dirty="0" err="1" smtClean="0"/>
              <a:t>иң</a:t>
            </a:r>
            <a:r>
              <a:rPr lang="ru-RU" dirty="0" smtClean="0"/>
              <a:t> </a:t>
            </a:r>
            <a:r>
              <a:rPr lang="ru-RU" dirty="0" err="1" smtClean="0"/>
              <a:t>юғары</a:t>
            </a:r>
            <a:r>
              <a:rPr lang="ru-RU" dirty="0" smtClean="0"/>
              <a:t> </a:t>
            </a:r>
            <a:r>
              <a:rPr lang="ru-RU" dirty="0" err="1" smtClean="0"/>
              <a:t>кимәлен</a:t>
            </a:r>
            <a:r>
              <a:rPr lang="ru-RU" dirty="0" smtClean="0"/>
              <a:t> </a:t>
            </a:r>
            <a:r>
              <a:rPr lang="ru-RU" b="1" dirty="0" err="1" smtClean="0"/>
              <a:t>аң</a:t>
            </a:r>
            <a:r>
              <a:rPr lang="ru-RU" dirty="0" smtClean="0"/>
              <a:t>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b="1" dirty="0" err="1" smtClean="0"/>
              <a:t>телмәр</a:t>
            </a:r>
            <a:r>
              <a:rPr lang="ru-RU" dirty="0" smtClean="0"/>
              <a:t> </a:t>
            </a:r>
            <a:r>
              <a:rPr lang="ru-RU" dirty="0" err="1" smtClean="0"/>
              <a:t>үҫеше</a:t>
            </a:r>
            <a:r>
              <a:rPr lang="ru-RU" dirty="0" smtClean="0"/>
              <a:t> </a:t>
            </a:r>
            <a:r>
              <a:rPr lang="ru-RU" dirty="0" err="1" smtClean="0"/>
              <a:t>билдәләй</a:t>
            </a:r>
            <a:r>
              <a:rPr lang="ru-RU" dirty="0" smtClean="0"/>
              <a:t>. </a:t>
            </a:r>
            <a:r>
              <a:rPr lang="ru-RU" dirty="0" err="1" smtClean="0"/>
              <a:t>Шуға</a:t>
            </a:r>
            <a:r>
              <a:rPr lang="ru-RU" dirty="0" smtClean="0"/>
              <a:t> ла </a:t>
            </a:r>
            <a:r>
              <a:rPr lang="ru-RU" dirty="0" err="1" smtClean="0"/>
              <a:t>мәктәпкә</a:t>
            </a:r>
            <a:r>
              <a:rPr lang="ru-RU" dirty="0" smtClean="0"/>
              <a:t> </a:t>
            </a:r>
            <a:r>
              <a:rPr lang="ru-RU" dirty="0" err="1" smtClean="0"/>
              <a:t>әҙерлек</a:t>
            </a:r>
            <a:r>
              <a:rPr lang="ru-RU" dirty="0" smtClean="0"/>
              <a:t> </a:t>
            </a:r>
            <a:r>
              <a:rPr lang="ru-RU" dirty="0" err="1" smtClean="0"/>
              <a:t>кимәле</a:t>
            </a:r>
            <a:r>
              <a:rPr lang="ru-RU" dirty="0" smtClean="0"/>
              <a:t> </a:t>
            </a:r>
            <a:r>
              <a:rPr lang="ru-RU" dirty="0" err="1" smtClean="0"/>
              <a:t>иң</a:t>
            </a:r>
            <a:r>
              <a:rPr lang="ru-RU" dirty="0" smtClean="0"/>
              <a:t> </a:t>
            </a:r>
            <a:r>
              <a:rPr lang="ru-RU" dirty="0" err="1" smtClean="0"/>
              <a:t>тәүҙә</a:t>
            </a:r>
            <a:r>
              <a:rPr lang="ru-RU" dirty="0" smtClean="0"/>
              <a:t> </a:t>
            </a:r>
            <a:r>
              <a:rPr lang="ru-RU" dirty="0" err="1" smtClean="0"/>
              <a:t>телмәр</a:t>
            </a:r>
            <a:r>
              <a:rPr lang="ru-RU" dirty="0" smtClean="0"/>
              <a:t> </a:t>
            </a:r>
            <a:r>
              <a:rPr lang="ru-RU" dirty="0" err="1" smtClean="0"/>
              <a:t>үҫеше</a:t>
            </a:r>
            <a:r>
              <a:rPr lang="ru-RU" dirty="0" smtClean="0"/>
              <a:t> </a:t>
            </a:r>
            <a:r>
              <a:rPr lang="ru-RU" dirty="0" err="1" smtClean="0"/>
              <a:t>торошона</a:t>
            </a:r>
            <a:r>
              <a:rPr lang="ru-RU" dirty="0" smtClean="0"/>
              <a:t> </a:t>
            </a:r>
            <a:r>
              <a:rPr lang="ru-RU" dirty="0" err="1" smtClean="0"/>
              <a:t>бәйле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ла </a:t>
            </a:r>
            <a:r>
              <a:rPr lang="ru-RU" dirty="0" err="1" smtClean="0"/>
              <a:t>инде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73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Һ</a:t>
            </a:r>
            <a:r>
              <a:rPr lang="ru-RU" dirty="0" err="1" smtClean="0"/>
              <a:t>өйләү</a:t>
            </a:r>
            <a:r>
              <a:rPr lang="ru-RU" dirty="0" smtClean="0"/>
              <a:t> </a:t>
            </a:r>
            <a:r>
              <a:rPr lang="ru-RU" dirty="0" err="1" smtClean="0"/>
              <a:t>телмәре</a:t>
            </a:r>
            <a:r>
              <a:rPr lang="ru-RU" dirty="0" smtClean="0"/>
              <a:t> (устная речь)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dirty="0" err="1" smtClean="0"/>
              <a:t>яҙма</a:t>
            </a:r>
            <a:r>
              <a:rPr lang="ru-RU" dirty="0" smtClean="0"/>
              <a:t> </a:t>
            </a:r>
            <a:r>
              <a:rPr lang="ru-RU" dirty="0" err="1" smtClean="0"/>
              <a:t>телмәр</a:t>
            </a:r>
            <a:r>
              <a:rPr lang="ru-RU" dirty="0" smtClean="0"/>
              <a:t> (письменная речь) </a:t>
            </a:r>
            <a:r>
              <a:rPr lang="ru-RU" dirty="0" err="1" smtClean="0"/>
              <a:t>аша</a:t>
            </a:r>
            <a:r>
              <a:rPr lang="ru-RU" dirty="0" smtClean="0"/>
              <a:t> бала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аласаҡ</a:t>
            </a:r>
            <a:r>
              <a:rPr lang="ru-RU" dirty="0"/>
              <a:t> </a:t>
            </a:r>
            <a:r>
              <a:rPr lang="ru-RU" dirty="0" err="1" smtClean="0"/>
              <a:t>икәнен</a:t>
            </a:r>
            <a:r>
              <a:rPr lang="ru-RU" dirty="0" smtClean="0"/>
              <a:t> ОНОТОРҒА ЯРАМАЙ.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32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r>
              <a:rPr lang="ba-RU" dirty="0" smtClean="0"/>
              <a:t>Тимәк, баланың уңышлы уҡыуы өсөн уның телмәр үҫеше тәүшарт булып тора.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096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>
            <a:normAutofit/>
          </a:bodyPr>
          <a:lstStyle/>
          <a:p>
            <a:r>
              <a:rPr lang="ru-RU" dirty="0" err="1" smtClean="0"/>
              <a:t>Уҡыу</a:t>
            </a:r>
            <a:r>
              <a:rPr lang="ru-RU" dirty="0" smtClean="0"/>
              <a:t>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dirty="0" err="1" smtClean="0"/>
              <a:t>яҙыу</a:t>
            </a:r>
            <a:r>
              <a:rPr lang="ru-RU" dirty="0" smtClean="0"/>
              <a:t> </a:t>
            </a:r>
            <a:r>
              <a:rPr lang="ru-RU" dirty="0" err="1" smtClean="0"/>
              <a:t>һәләттәре</a:t>
            </a:r>
            <a:r>
              <a:rPr lang="ru-RU" dirty="0" smtClean="0"/>
              <a:t> </a:t>
            </a:r>
            <a:r>
              <a:rPr lang="ru-RU" dirty="0" err="1" smtClean="0"/>
              <a:t>мәктәпкә</a:t>
            </a:r>
            <a:r>
              <a:rPr lang="ru-RU" dirty="0" smtClean="0"/>
              <a:t> </a:t>
            </a:r>
            <a:r>
              <a:rPr lang="ru-RU" dirty="0" err="1" smtClean="0"/>
              <a:t>тиклем</a:t>
            </a:r>
            <a:r>
              <a:rPr lang="ru-RU" dirty="0" smtClean="0"/>
              <a:t> </a:t>
            </a:r>
            <a:r>
              <a:rPr lang="ru-RU" dirty="0" err="1" smtClean="0"/>
              <a:t>үҫешһен</a:t>
            </a:r>
            <a:r>
              <a:rPr lang="ru-RU" dirty="0" smtClean="0"/>
              <a:t> </a:t>
            </a:r>
            <a:r>
              <a:rPr lang="ru-RU" dirty="0" err="1" smtClean="0"/>
              <a:t>өсөн</a:t>
            </a:r>
            <a:r>
              <a:rPr lang="ru-RU" dirty="0" smtClean="0"/>
              <a:t> </a:t>
            </a:r>
            <a:r>
              <a:rPr lang="ru-RU" dirty="0" err="1" smtClean="0"/>
              <a:t>ошо</a:t>
            </a:r>
            <a:r>
              <a:rPr lang="ru-RU" dirty="0" smtClean="0"/>
              <a:t> </a:t>
            </a:r>
            <a:r>
              <a:rPr lang="ru-RU" dirty="0" err="1" smtClean="0"/>
              <a:t>телмәр</a:t>
            </a:r>
            <a:r>
              <a:rPr lang="ru-RU" dirty="0" smtClean="0"/>
              <a:t> </a:t>
            </a:r>
            <a:r>
              <a:rPr lang="ru-RU" dirty="0" err="1" smtClean="0"/>
              <a:t>компоненттары</a:t>
            </a:r>
            <a:r>
              <a:rPr lang="ru-RU" dirty="0" smtClean="0"/>
              <a:t> </a:t>
            </a:r>
            <a:r>
              <a:rPr lang="ru-RU" dirty="0" err="1" smtClean="0"/>
              <a:t>үҫешкән</a:t>
            </a:r>
            <a:r>
              <a:rPr lang="ru-RU" dirty="0" smtClean="0"/>
              <a:t> </a:t>
            </a:r>
            <a:r>
              <a:rPr lang="ru-RU" dirty="0" err="1" smtClean="0"/>
              <a:t>булыуы</a:t>
            </a:r>
            <a:r>
              <a:rPr lang="ru-RU" dirty="0" smtClean="0"/>
              <a:t> </a:t>
            </a:r>
            <a:r>
              <a:rPr lang="ru-RU" dirty="0" err="1" smtClean="0"/>
              <a:t>мөһим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48707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924945"/>
            <a:ext cx="7772400" cy="1152128"/>
          </a:xfrm>
        </p:spPr>
        <p:txBody>
          <a:bodyPr>
            <a:normAutofit/>
          </a:bodyPr>
          <a:lstStyle/>
          <a:p>
            <a:r>
              <a:rPr lang="ba-RU" sz="2000" dirty="0" smtClean="0"/>
              <a:t>Әгәр бала ишетә белмәһә, тыңлай белмәһә, уҡытыусы һөйләгәнде үҙләштерә алмаясаҡ.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052737"/>
            <a:ext cx="7772400" cy="936103"/>
          </a:xfrm>
        </p:spPr>
        <p:txBody>
          <a:bodyPr>
            <a:normAutofit/>
          </a:bodyPr>
          <a:lstStyle/>
          <a:p>
            <a:r>
              <a:rPr lang="ba-RU" sz="2800" dirty="0" smtClean="0">
                <a:solidFill>
                  <a:schemeClr val="tx1"/>
                </a:solidFill>
              </a:rPr>
              <a:t>Бала ишетә белергә, тыңлай  белергә тейеш.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769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564904"/>
            <a:ext cx="7772400" cy="3204071"/>
          </a:xfrm>
        </p:spPr>
        <p:txBody>
          <a:bodyPr>
            <a:normAutofit fontScale="90000"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Ребенок должен правильно произносить все звуки речи.</a:t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Правильное произношение звуков речи и четкое различение звуков речи на слух, является необходимым условием для освоения письма.</a:t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- Четко и внятно произносить слова и фразы со сложной звуковой и слоговой наполняемостью (например: мотоциклист, регулировщик, термометр).</a:t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- Говорить громко или тихо, или даже шепотом, в зависимости от ситуации.</a:t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- Изменять темп речи с учетом содержания 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высказывания</a:t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Өндәрҙе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дөрөҫ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әйтә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белеү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уларҙы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ишетә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айыра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белеү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яҙырға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өйрәнеү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өсөн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тәүшарт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тора. </a:t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Күп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ижекле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әйтелешле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һүҙҙәрҙе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дөрөҫ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әйтә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белергә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тейеш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 ( мотоциклист, аквариум</a:t>
            </a:r>
            <a:r>
              <a:rPr lang="ru-RU" sz="1400" b="0" smtClean="0">
                <a:latin typeface="Times New Roman" pitchFamily="18" charset="0"/>
                <a:cs typeface="Times New Roman" pitchFamily="18" charset="0"/>
              </a:rPr>
              <a:t>, термометр,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/>
              <a:t/>
            </a:r>
            <a:br>
              <a:rPr lang="ru-RU" sz="1400" b="0" dirty="0" smtClean="0"/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764705"/>
            <a:ext cx="7772400" cy="936103"/>
          </a:xfrm>
        </p:spPr>
        <p:txBody>
          <a:bodyPr>
            <a:normAutofit/>
          </a:bodyPr>
          <a:lstStyle/>
          <a:p>
            <a:r>
              <a:rPr lang="ba-RU" sz="2800" b="1" dirty="0" smtClean="0">
                <a:solidFill>
                  <a:schemeClr val="tx1"/>
                </a:solidFill>
              </a:rPr>
              <a:t>Бөтә өндәрҙе лә дөрөҫ әйтә белергә тейеш.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523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27" y="1600200"/>
            <a:ext cx="5815945" cy="4525963"/>
          </a:xfrm>
        </p:spPr>
      </p:pic>
    </p:spTree>
    <p:extLst>
      <p:ext uri="{BB962C8B-B14F-4D97-AF65-F5344CB8AC3E}">
        <p14:creationId xmlns:p14="http://schemas.microsoft.com/office/powerpoint/2010/main" val="2879165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138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Балаңдың телмәре мәктәпкә әҙерме?  Логопед   кәңәштәре</vt:lpstr>
      <vt:lpstr>Баланың мәктәпкә әҙерлеге уның уҡырға булған теләгенән (мотивация) тора.  Бала тиңдәштәре менән аралаша белергә, уҡытыусының талаптарын үтәргә, үҙен контролдә тоторға һәм тәртибе өсөн яуаплы була белергә тейеш.</vt:lpstr>
      <vt:lpstr>Уҡыуҙың нигеҙе булып танып – белеү процесы (познавательный процесс) тора. Ә танып – белеүҙең  иң юғары кимәлен аң һәм телмәр үҫеше билдәләй. Шуға ла мәктәпкә әҙерлек кимәле иң тәүҙә телмәр үҫеше торошона бәйле була ла инде.</vt:lpstr>
      <vt:lpstr> Һөйләү телмәре (устная речь) һәм яҙма телмәр (письменная речь) аша бала белем аласаҡ икәнен ОНОТОРҒА ЯРАМАЙ.</vt:lpstr>
      <vt:lpstr>Тимәк, баланың уңышлы уҡыуы өсөн уның телмәр үҫеше тәүшарт булып тора.</vt:lpstr>
      <vt:lpstr>Уҡыу һәм яҙыу һәләттәре мәктәпкә тиклем үҫешһен өсөн ошо телмәр компоненттары үҫешкән булыуы мөһим:</vt:lpstr>
      <vt:lpstr>Әгәр бала ишетә белмәһә, тыңлай белмәһә, уҡытыусы һөйләгәнде үҙләштерә алмаясаҡ.</vt:lpstr>
      <vt:lpstr>- Ребенок должен правильно произносить все звуки речи. Правильное произношение звуков речи и четкое различение звуков речи на слух, является необходимым условием для освоения письма. - Четко и внятно произносить слова и фразы со сложной звуковой и слоговой наполняемостью (например: мотоциклист, регулировщик, термометр). - Говорить громко или тихо, или даже шепотом, в зависимости от ситуации. - Изменять темп речи с учетом содержания высказывания  1. Өндәрҙе дөрөҫ әйтә   белеү һәм уларҙы ишетә, айыра белеү яҙырға өйрәнеү өсөн тәүшарт булып тора.  2. Күп  ижекле, ауыр әйтелешле һүҙҙәрҙе дөрөҫ итеп әйтә белергә тейеш. ( мотоциклист, аквариум, термометр,  </vt:lpstr>
      <vt:lpstr>Презентация PowerPoint</vt:lpstr>
    </vt:vector>
  </TitlesOfParts>
  <Company>Romeo1994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Балаңдың телмәре мәктәпкә әҙерме?  Логопед   кәңәштәре</dc:title>
  <dc:creator>Садик</dc:creator>
  <cp:lastModifiedBy>Садик</cp:lastModifiedBy>
  <cp:revision>9</cp:revision>
  <dcterms:created xsi:type="dcterms:W3CDTF">2020-04-08T05:01:26Z</dcterms:created>
  <dcterms:modified xsi:type="dcterms:W3CDTF">2024-10-28T05:42:12Z</dcterms:modified>
</cp:coreProperties>
</file>